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2"/>
  </p:notesMasterIdLst>
  <p:sldIdLst>
    <p:sldId id="256" r:id="rId2"/>
    <p:sldId id="326" r:id="rId3"/>
    <p:sldId id="292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6" r:id="rId21"/>
    <p:sldId id="343" r:id="rId22"/>
    <p:sldId id="344" r:id="rId23"/>
    <p:sldId id="345" r:id="rId24"/>
    <p:sldId id="347" r:id="rId25"/>
    <p:sldId id="348" r:id="rId26"/>
    <p:sldId id="349" r:id="rId27"/>
    <p:sldId id="350" r:id="rId28"/>
    <p:sldId id="351" r:id="rId29"/>
    <p:sldId id="286" r:id="rId30"/>
    <p:sldId id="29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D0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872" autoAdjust="0"/>
  </p:normalViewPr>
  <p:slideViewPr>
    <p:cSldViewPr>
      <p:cViewPr varScale="1">
        <p:scale>
          <a:sx n="77" d="100"/>
          <a:sy n="77" d="100"/>
        </p:scale>
        <p:origin x="62" y="28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+mn-lt"/>
                <a:cs typeface="Times New Roman" panose="02020603050405020304" pitchFamily="18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387B-1560-45F4-B347-10B68B47AE70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863404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F9379-4AFB-40F3-93D2-343CADF0C69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2AD-5425-4343-815D-C1DE78F90A8C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2296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1A46-8046-4888-BB83-CD17BD828799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EC38-D914-4EDA-8B2C-51D78F4C4AAD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98DE-024E-4EDD-AAF0-43B8AEC51A2A}" type="datetime1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8E5AE-3FA8-403B-AE36-C69F2A3C2F73}" type="datetime1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C33-D836-4E2D-8AB5-76F7E3AB35F4}" type="datetime1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8B4C-E219-453C-AB1A-10CD76FD3345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7855D58-6E0D-47B3-8183-727D4D46FD03}" type="datetime1">
              <a:rPr lang="en-US" smtClean="0"/>
              <a:t>9/6/2024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0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2"/>
            <a:ext cx="9143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1"/>
            <a:ext cx="82296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798"/>
            <a:ext cx="83058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6C5201E-6949-47AC-A7CF-E0026CDFA70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950" y="1219200"/>
            <a:ext cx="8420100" cy="250956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Gradient Descent Optimization Algorithms – </a:t>
            </a:r>
            <a:r>
              <a:rPr lang="en-US" sz="3600" dirty="0" err="1"/>
              <a:t>NAdam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50CED-B42B-41BE-851E-1AE208A9E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64" y="3190024"/>
            <a:ext cx="1115225" cy="1303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241237-ACE1-7941-91A6-255F5BE2E0F5}"/>
              </a:ext>
            </a:extLst>
          </p:cNvPr>
          <p:cNvSpPr txBox="1"/>
          <p:nvPr/>
        </p:nvSpPr>
        <p:spPr>
          <a:xfrm>
            <a:off x="15176" y="51054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US" sz="2000" dirty="0"/>
              <a:t>Safin </a:t>
            </a:r>
            <a:r>
              <a:rPr lang="en-US" sz="2000" dirty="0" err="1"/>
              <a:t>Ahmmed</a:t>
            </a:r>
            <a:endParaRPr lang="en-US" sz="2000" dirty="0"/>
          </a:p>
          <a:p>
            <a:pPr algn="ctr"/>
            <a:r>
              <a:rPr lang="en-US" sz="2000" dirty="0"/>
              <a:t>Roll: 2307563</a:t>
            </a:r>
            <a:br>
              <a:rPr lang="en-US" sz="2000" dirty="0"/>
            </a:br>
            <a:r>
              <a:rPr lang="en-US" sz="2000" dirty="0">
                <a:cs typeface="Times New Roman" panose="02020603050405020304" pitchFamily="18" charset="0"/>
              </a:rPr>
              <a:t>Dept. of Computer Science and Engineering</a:t>
            </a:r>
            <a:br>
              <a:rPr lang="en-US" sz="2000" dirty="0">
                <a:cs typeface="Times New Roman" panose="02020603050405020304" pitchFamily="18" charset="0"/>
              </a:rPr>
            </a:br>
            <a:r>
              <a:rPr lang="en-US" sz="2000" dirty="0"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131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695"/>
    </mc:Choice>
    <mc:Fallback xmlns="">
      <p:transition advTm="176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SGD with Momentum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Convex vs Non Convex optimization 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44E0C-93E1-E835-D68E-1E775049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59276"/>
            <a:ext cx="5111026" cy="1798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87C2F2-F858-4F1D-36DE-1FCC3EB1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53" y="3640495"/>
            <a:ext cx="4876800" cy="26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9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SGD with Momentum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introduces a momentum term to the parameter update step to help accelerate convergence and dampen oscillations.</a:t>
            </a:r>
          </a:p>
          <a:p>
            <a:endParaRPr lang="en-US" dirty="0"/>
          </a:p>
          <a:p>
            <a:r>
              <a:rPr lang="en-US" b="1" dirty="0"/>
              <a:t>Weight update: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B6AB2-CF07-1DD4-7E62-41BDF45B97A7}"/>
                  </a:ext>
                </a:extLst>
              </p:cNvPr>
              <p:cNvSpPr txBox="1"/>
              <p:nvPr/>
            </p:nvSpPr>
            <p:spPr>
              <a:xfrm>
                <a:off x="3657600" y="2714932"/>
                <a:ext cx="327660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0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1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baseline="-2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B6AB2-CF07-1DD4-7E62-41BDF45B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714932"/>
                <a:ext cx="3276600" cy="453137"/>
              </a:xfrm>
              <a:prstGeom prst="rect">
                <a:avLst/>
              </a:prstGeom>
              <a:blipFill>
                <a:blip r:embed="rId2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7AA4F2-E378-1281-14C2-7796F757523C}"/>
                  </a:ext>
                </a:extLst>
              </p:cNvPr>
              <p:cNvSpPr txBox="1"/>
              <p:nvPr/>
            </p:nvSpPr>
            <p:spPr>
              <a:xfrm>
                <a:off x="3657600" y="3429000"/>
                <a:ext cx="3771900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baseline="-1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7AA4F2-E378-1281-14C2-7796F7575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429000"/>
                <a:ext cx="3771900" cy="730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A41A86E-4B5E-903C-3BFD-F203B0E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4324"/>
            <a:ext cx="7337538" cy="19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4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SGD with Momentum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Effect of beta 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8A817-FFF6-7236-35D2-D19AEB2C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49804"/>
            <a:ext cx="4304632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SGD with Momentum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Momentum vs SGD 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8A817-FFF6-7236-35D2-D19AEB2C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581" y="2024614"/>
            <a:ext cx="4838293" cy="3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2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SGD with Momentum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with momentum optimization 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22FBD-0C19-8A6D-8058-412D8FAC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1" y="2203107"/>
            <a:ext cx="4202029" cy="2428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4E71E-39ED-FEF8-0B3C-ABBB9397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43" y="2203107"/>
            <a:ext cx="3615712" cy="24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8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NAG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with momentum optimization :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7A6C8-4894-EC4D-CB21-62E6922A1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6" y="1487974"/>
            <a:ext cx="2590800" cy="264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70024-C801-BF84-6F02-1C345EA18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8" y="1562672"/>
            <a:ext cx="2682040" cy="2490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24912-DD3E-2D95-24F9-A7E5E969D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84" y="1562672"/>
            <a:ext cx="2761816" cy="24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NAG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Weight update: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1B885-209B-3065-439C-227745A4BA9A}"/>
                  </a:ext>
                </a:extLst>
              </p:cNvPr>
              <p:cNvSpPr txBox="1"/>
              <p:nvPr/>
            </p:nvSpPr>
            <p:spPr>
              <a:xfrm>
                <a:off x="914400" y="1686340"/>
                <a:ext cx="5867400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baseline="-1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="0" baseline="-250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𝑣𝑡</m:t>
                    </m:r>
                    <m:r>
                      <a:rPr lang="en-US" sz="2400" i="1" baseline="-1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                     w 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t+1  </a:t>
                </a:r>
                <a:r>
                  <a:rPr lang="en-US" sz="2400" dirty="0">
                    <a:ea typeface="Cambria Math" panose="02040503050406030204" pitchFamily="18" charset="0"/>
                  </a:rPr>
                  <a:t>= 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w</a:t>
                </a:r>
                <a:r>
                  <a:rPr lang="en-US" sz="2400" baseline="-25000" dirty="0" err="1">
                    <a:ea typeface="Cambria Math" panose="02040503050406030204" pitchFamily="18" charset="0"/>
                  </a:rPr>
                  <a:t>t</a:t>
                </a:r>
                <a:r>
                  <a:rPr lang="en-US" sz="2400" dirty="0">
                    <a:ea typeface="Cambria Math" panose="02040503050406030204" pitchFamily="18" charset="0"/>
                  </a:rPr>
                  <a:t> - </a:t>
                </a:r>
                <a:r>
                  <a:rPr lang="en-US" sz="2400" dirty="0" err="1">
                    <a:ea typeface="Cambria Math" panose="02040503050406030204" pitchFamily="18" charset="0"/>
                  </a:rPr>
                  <a:t>v</a:t>
                </a:r>
                <a:r>
                  <a:rPr lang="en-US" sz="2400" baseline="-25000" dirty="0" err="1">
                    <a:ea typeface="Cambria Math" panose="02040503050406030204" pitchFamily="18" charset="0"/>
                  </a:rPr>
                  <a:t>t</a:t>
                </a:r>
                <a:endParaRPr lang="en-US" sz="2400" baseline="-25000" dirty="0">
                  <a:ea typeface="Cambria Math" panose="02040503050406030204" pitchFamily="18" charset="0"/>
                </a:endParaRP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E1B885-209B-3065-439C-227745A4B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86340"/>
                <a:ext cx="5867400" cy="2492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8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/>
              <a:t>NAG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Disadvantage:</a:t>
            </a:r>
          </a:p>
          <a:p>
            <a:endParaRPr lang="en-US" b="1" dirty="0"/>
          </a:p>
          <a:p>
            <a:pPr lvl="1"/>
            <a:r>
              <a:rPr lang="en-US" dirty="0"/>
              <a:t>Oscillation.</a:t>
            </a:r>
          </a:p>
          <a:p>
            <a:pPr lvl="1"/>
            <a:r>
              <a:rPr lang="en-US" dirty="0"/>
              <a:t>Local </a:t>
            </a:r>
            <a:r>
              <a:rPr lang="en-US" dirty="0" err="1"/>
              <a:t>mimina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76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9"/>
            <a:ext cx="8229600" cy="792478"/>
          </a:xfrm>
        </p:spPr>
        <p:txBody>
          <a:bodyPr/>
          <a:lstStyle/>
          <a:p>
            <a:r>
              <a:rPr lang="en-US" dirty="0" err="1"/>
              <a:t>AdaGrad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learning rate with time.</a:t>
            </a:r>
          </a:p>
          <a:p>
            <a:r>
              <a:rPr lang="en-US" dirty="0"/>
              <a:t>Suitable for sparse data.</a:t>
            </a:r>
          </a:p>
          <a:p>
            <a:r>
              <a:rPr lang="en-US" dirty="0"/>
              <a:t>Address Elongated bowl problem.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E86EC-49CA-65A8-4D3C-65353C91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1976"/>
            <a:ext cx="2369954" cy="2334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B5939-4897-0581-8B0D-F037119BE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56" y="2261975"/>
            <a:ext cx="2369954" cy="2334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EE7785-9D0C-8DB9-E1AB-515CE6C0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22893"/>
            <a:ext cx="2895600" cy="1830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0DB9A7-E2F4-47FB-1444-E2FCC3D8F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74" y="4749656"/>
            <a:ext cx="3053082" cy="20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8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other optimizers behave: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1F4B8-180E-4C2B-AED5-540DC96E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9" y="1561591"/>
            <a:ext cx="2692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E3118-F0C4-47F0-B86A-757CD615D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00" y="1807140"/>
            <a:ext cx="2301439" cy="2266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901D8-0D56-4C1D-AFDD-1B98C79CA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301813"/>
            <a:ext cx="2438675" cy="2334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A17C3-E19F-4258-B5ED-4A1283524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37" y="1888397"/>
            <a:ext cx="2301439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0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Optimization algorithms</a:t>
            </a:r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SGD with Momentum</a:t>
            </a:r>
          </a:p>
          <a:p>
            <a:pPr lvl="1"/>
            <a:r>
              <a:rPr lang="en-US" dirty="0"/>
              <a:t>Nesterov Accelerated Gradient (NAG)</a:t>
            </a:r>
          </a:p>
          <a:p>
            <a:pPr lvl="1"/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Adam</a:t>
            </a:r>
          </a:p>
          <a:p>
            <a:pPr lvl="1"/>
            <a:r>
              <a:rPr lang="en-US" dirty="0" err="1"/>
              <a:t>NAdam</a:t>
            </a:r>
            <a:endParaRPr lang="en-US" dirty="0"/>
          </a:p>
          <a:p>
            <a:pPr lvl="1"/>
            <a:endParaRPr lang="en-US" dirty="0"/>
          </a:p>
          <a:p>
            <a:pPr marL="118872" indent="0">
              <a:buNone/>
            </a:pPr>
            <a:r>
              <a:rPr lang="en-US" dirty="0"/>
              <a:t>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A9CB-E69F-4EE7-A035-6C3F402F9DAF}" type="datetime1">
              <a:rPr lang="en-US" smtClean="0"/>
              <a:t>9/6/2024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27"/>
    </mc:Choice>
    <mc:Fallback xmlns="">
      <p:transition advTm="57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Weight update: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55CE6-AE56-2CD4-3713-6391B569EB7F}"/>
                  </a:ext>
                </a:extLst>
              </p:cNvPr>
              <p:cNvSpPr txBox="1"/>
              <p:nvPr/>
            </p:nvSpPr>
            <p:spPr>
              <a:xfrm>
                <a:off x="2057400" y="1752600"/>
                <a:ext cx="3886200" cy="1677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sz="2400" i="1" baseline="-1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</m:e>
                      </m:d>
                      <m:r>
                        <a:rPr lang="en-US" sz="24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30000" dirty="0">
                  <a:ea typeface="Cambria Math" panose="02040503050406030204" pitchFamily="18" charset="0"/>
                </a:endParaRPr>
              </a:p>
              <a:p>
                <a:endParaRPr lang="en-US" sz="2400" baseline="30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baseline="-1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355CE6-AE56-2CD4-3713-6391B569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752600"/>
                <a:ext cx="3886200" cy="16778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33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AdaGrad</a:t>
            </a:r>
            <a:r>
              <a:rPr lang="en-US" b="1" dirty="0"/>
              <a:t> vs Momentum: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FEE83-881B-8BE4-60DC-4C1D2FD6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24000"/>
            <a:ext cx="3124200" cy="2946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44BCB-F530-FA9C-60F6-87E5AFA12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" y="1854154"/>
            <a:ext cx="26924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E2AA4-3ADA-0959-8584-13D9B290C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80" y="1755094"/>
            <a:ext cx="2916916" cy="27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Disadvantage: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0E4FA-8862-6F9E-E144-CB9490188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9389" y="1905000"/>
            <a:ext cx="3905211" cy="36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RmSProb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C154D-F454-20BE-736C-83B4C94E2B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Weight updated: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:r>
                  <a:rPr lang="en-US" dirty="0"/>
                  <a:t>example v</a:t>
                </a:r>
                <a:r>
                  <a:rPr lang="en-US" baseline="-25000" dirty="0"/>
                  <a:t>0</a:t>
                </a:r>
                <a:r>
                  <a:rPr lang="en-US" dirty="0"/>
                  <a:t> = 0</a:t>
                </a:r>
              </a:p>
              <a:p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r>
                  <a:rPr lang="en-US" dirty="0"/>
                  <a:t> = 0.95 *0 + 0.05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  <a:r>
                  <a:rPr lang="en-US" dirty="0"/>
                  <a:t> = 0.95 *0.05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+ 0.05 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  <a:r>
                  <a:rPr lang="en-US" dirty="0"/>
                  <a:t> = 0.95 * 0.95 * 0.05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/>
                  <a:t>+ 0.95 *0.05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/>
                  <a:t>+ 0.05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C154D-F454-20BE-736C-83B4C94E2B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1A6D99-200C-DFD9-8FF0-3C5BA40CB3CB}"/>
                  </a:ext>
                </a:extLst>
              </p:cNvPr>
              <p:cNvSpPr txBox="1"/>
              <p:nvPr/>
            </p:nvSpPr>
            <p:spPr>
              <a:xfrm>
                <a:off x="838200" y="1676400"/>
                <a:ext cx="4648200" cy="180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1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</m:e>
                      </m:d>
                      <m:r>
                        <a:rPr lang="en-US" sz="24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baseline="-1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𝑤𝑡</m:t>
                      </m:r>
                    </m:oMath>
                  </m:oMathPara>
                </a14:m>
                <a:endParaRPr lang="en-US" sz="24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1A6D99-200C-DFD9-8FF0-3C5BA40CB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6400"/>
                <a:ext cx="4648200" cy="1809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B5D3B4B-F8CB-4A05-876E-6E40E48AE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328" y="1252212"/>
            <a:ext cx="277216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799"/>
            <a:ext cx="8229600" cy="5486401"/>
          </a:xfrm>
        </p:spPr>
        <p:txBody>
          <a:bodyPr/>
          <a:lstStyle/>
          <a:p>
            <a:r>
              <a:rPr lang="en-US" b="1" dirty="0"/>
              <a:t>Weight updated: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Bias Correction: 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C5F8F3-8F4A-4D06-8B20-334161C96571}"/>
                  </a:ext>
                </a:extLst>
              </p:cNvPr>
              <p:cNvSpPr txBox="1"/>
              <p:nvPr/>
            </p:nvSpPr>
            <p:spPr>
              <a:xfrm>
                <a:off x="914400" y="1600200"/>
                <a:ext cx="4648200" cy="254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m</a:t>
                </a:r>
                <a:r>
                  <a:rPr lang="en-US" sz="2400" baseline="-25000" dirty="0"/>
                  <a:t>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baseline="-1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1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</m:e>
                      </m:d>
                      <m:r>
                        <a:rPr lang="en-US" sz="24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baseline="-1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𝑚𝑡</m:t>
                      </m:r>
                    </m:oMath>
                  </m:oMathPara>
                </a14:m>
                <a:endParaRPr lang="en-US" sz="24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C5F8F3-8F4A-4D06-8B20-334161C9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600200"/>
                <a:ext cx="4648200" cy="2548133"/>
              </a:xfrm>
              <a:prstGeom prst="rect">
                <a:avLst/>
              </a:prstGeom>
              <a:blipFill>
                <a:blip r:embed="rId2"/>
                <a:stretch>
                  <a:fillRect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8F5C-1411-4A43-859A-28BA5E1F0023}"/>
                  </a:ext>
                </a:extLst>
              </p:cNvPr>
              <p:cNvSpPr txBox="1"/>
              <p:nvPr/>
            </p:nvSpPr>
            <p:spPr>
              <a:xfrm>
                <a:off x="1962978" y="4496142"/>
                <a:ext cx="2551043" cy="188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D8F5C-1411-4A43-859A-28BA5E1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978" y="4496142"/>
                <a:ext cx="2551043" cy="1881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56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69CD4E-EA14-4958-BFD1-020E671C3EEA}"/>
              </a:ext>
            </a:extLst>
          </p:cNvPr>
          <p:cNvSpPr txBox="1">
            <a:spLocks/>
          </p:cNvSpPr>
          <p:nvPr/>
        </p:nvSpPr>
        <p:spPr>
          <a:xfrm>
            <a:off x="609600" y="1219198"/>
            <a:ext cx="82296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/>
          </a:p>
          <a:p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811DA1-1EC9-4B65-AEFE-974326AA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3" y="1267565"/>
            <a:ext cx="2391109" cy="2400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C14683-9C6E-4B2D-AED2-51CC5ABB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65857"/>
            <a:ext cx="2700495" cy="2604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2F344E-1A91-4069-BF1C-A7178E888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3" y="4088378"/>
            <a:ext cx="2372056" cy="2372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FEB270-628E-41DF-8D70-1CEEAB723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29" y="3997671"/>
            <a:ext cx="2667365" cy="25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5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3BE7-6122-26E7-24ED-68BBF1BD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NAdam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154D-F454-20BE-736C-83B4C94E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sz="2400" b="0" i="1" dirty="0">
              <a:latin typeface="Cambria Math" panose="020405030504060302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16C0-7561-E40C-89B0-E86A57FA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2163E-48A4-CB17-4F9C-7D791E5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69CD4E-EA14-4958-BFD1-020E671C3EEA}"/>
              </a:ext>
            </a:extLst>
          </p:cNvPr>
          <p:cNvSpPr txBox="1">
            <a:spLocks/>
          </p:cNvSpPr>
          <p:nvPr/>
        </p:nvSpPr>
        <p:spPr>
          <a:xfrm>
            <a:off x="359449" y="1092316"/>
            <a:ext cx="82296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/>
          </a:p>
          <a:p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00D59C-A32A-407C-8658-A431BA2B5EC6}"/>
              </a:ext>
            </a:extLst>
          </p:cNvPr>
          <p:cNvSpPr txBox="1">
            <a:spLocks/>
          </p:cNvSpPr>
          <p:nvPr/>
        </p:nvSpPr>
        <p:spPr>
          <a:xfrm>
            <a:off x="205740" y="1066800"/>
            <a:ext cx="82296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1800" kern="120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Extension for enhancing Adam with improved gradients (NAG).</a:t>
            </a:r>
          </a:p>
          <a:p>
            <a:r>
              <a:rPr lang="en-US" b="1" dirty="0"/>
              <a:t>Weight updated: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i="1" dirty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  <a:p>
            <a:endParaRPr lang="en-US" b="1" dirty="0"/>
          </a:p>
          <a:p>
            <a:endParaRPr lang="en-US" i="1" dirty="0">
              <a:latin typeface="Cambria Math" panose="02040503050406030204" pitchFamily="18" charset="0"/>
            </a:endParaRPr>
          </a:p>
          <a:p>
            <a:endParaRPr lang="en-US" dirty="0"/>
          </a:p>
          <a:p>
            <a:pPr marL="118872" indent="0">
              <a:buNone/>
            </a:pPr>
            <a:endParaRPr lang="en-US" b="1" dirty="0"/>
          </a:p>
          <a:p>
            <a:endParaRPr lang="en-US" dirty="0"/>
          </a:p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CD94D9-284D-44DF-AE37-AC6258E5B6A0}"/>
                  </a:ext>
                </a:extLst>
              </p:cNvPr>
              <p:cNvSpPr txBox="1"/>
              <p:nvPr/>
            </p:nvSpPr>
            <p:spPr>
              <a:xfrm>
                <a:off x="1510747" y="2204839"/>
                <a:ext cx="5652053" cy="4029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m</a:t>
                </a:r>
                <a:r>
                  <a:rPr lang="en-US" sz="2400" baseline="-25000" dirty="0"/>
                  <a:t>t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baseline="-1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1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</m:e>
                      </m:d>
                      <m:r>
                        <a:rPr lang="en-US" sz="2400" i="1" baseline="3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:r>
                  <a:rPr lang="en-US" sz="2400" dirty="0"/>
                  <a:t>Nesterov gradient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baseline="-1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𝑤𝑡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den>
                    </m:f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+1=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Nesterov gradient</a:t>
                </a:r>
                <a:endParaRPr lang="en-US" sz="2400" baseline="-25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CD94D9-284D-44DF-AE37-AC6258E5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7" y="2204839"/>
                <a:ext cx="5652053" cy="4029501"/>
              </a:xfrm>
              <a:prstGeom prst="rect">
                <a:avLst/>
              </a:prstGeom>
              <a:blipFill>
                <a:blip r:embed="rId2"/>
                <a:stretch>
                  <a:fillRect l="-1726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340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C9FC-3A84-49E6-BD45-78757913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Nadam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B575-EEE5-44C4-B354-ADF84AD88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 quality is good here.</a:t>
            </a:r>
          </a:p>
          <a:p>
            <a:endParaRPr lang="en-US" dirty="0"/>
          </a:p>
          <a:p>
            <a:r>
              <a:rPr lang="en-US" dirty="0"/>
              <a:t>Speed of training fast.</a:t>
            </a:r>
          </a:p>
          <a:p>
            <a:endParaRPr lang="en-US" dirty="0"/>
          </a:p>
          <a:p>
            <a:r>
              <a:rPr lang="en-US" dirty="0"/>
              <a:t>In the Adam algorithm, NADAM integrates </a:t>
            </a:r>
            <a:r>
              <a:rPr lang="en-US" dirty="0" err="1"/>
              <a:t>Nesterov</a:t>
            </a:r>
            <a:r>
              <a:rPr lang="en-US" dirty="0"/>
              <a:t> momentum, which is at times superior to vanilla momentum.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9E0F-30A4-401D-AF1F-4A278B73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179D8-A44D-44A6-95BF-A18E5621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C9FC-3A84-49E6-BD45-78757913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Nadam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9E0F-30A4-401D-AF1F-4A278B736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179D8-A44D-44A6-95BF-A18E5621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81358-8E88-4589-B6BF-511F829C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Visualization: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23004-B3D1-4471-B890-7991363E7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76850"/>
            <a:ext cx="3343540" cy="320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66123-5D29-4B56-A13E-DF8614598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04012"/>
            <a:ext cx="3633566" cy="2797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FF493-3183-4D60-A096-F5935CE0F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67878"/>
            <a:ext cx="3633566" cy="27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5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798"/>
            <a:ext cx="8481060" cy="5684521"/>
          </a:xfrm>
        </p:spPr>
        <p:txBody>
          <a:bodyPr>
            <a:normAutofit fontScale="925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Yoshua Bengio, Nicolas Boulanger-Lewandowski, and Razvan </a:t>
            </a:r>
            <a:r>
              <a:rPr lang="en-US" dirty="0" err="1"/>
              <a:t>Pascanu</a:t>
            </a:r>
            <a:r>
              <a:rPr lang="en-US" dirty="0"/>
              <a:t>. Advances in Optimizing Recurrent Networks. 2012.</a:t>
            </a:r>
            <a:endParaRPr lang="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Yoshua Bengio, Jérôme </a:t>
            </a:r>
            <a:r>
              <a:rPr lang="en-US" dirty="0" err="1"/>
              <a:t>Louradour</a:t>
            </a:r>
            <a:r>
              <a:rPr lang="en-US" dirty="0"/>
              <a:t>, Ronan </a:t>
            </a:r>
            <a:r>
              <a:rPr lang="en-US" dirty="0" err="1"/>
              <a:t>Collobert</a:t>
            </a:r>
            <a:r>
              <a:rPr lang="en-US" dirty="0"/>
              <a:t>, and Jason Weston. Curriculum </a:t>
            </a:r>
            <a:r>
              <a:rPr lang="en-US" dirty="0" err="1"/>
              <a:t>learning.Proceedings</a:t>
            </a:r>
            <a:r>
              <a:rPr lang="en-US" dirty="0"/>
              <a:t> of the 26th annual international conference on machine learning, pages 41–48,</a:t>
            </a:r>
            <a:r>
              <a:rPr lang="" dirty="0"/>
              <a:t> </a:t>
            </a:r>
            <a:r>
              <a:rPr lang="en-US" dirty="0"/>
              <a:t>2009.</a:t>
            </a:r>
            <a:endParaRPr lang="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C. Darken, J. Chang, and J. Moody. Learning rate schedules for faster stochastic gradient search. Neural Networks for Signal Processing II Proceedings of the 1992 IEEE Workshop, (September):1–11, 1992.</a:t>
            </a:r>
            <a:endParaRPr lang="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Richard S. Sutton. Two problems with backpropagation and other steepest-descent learning procedures for networks, 1986.</a:t>
            </a:r>
            <a:endParaRPr lang="" dirty="0"/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Diederik</a:t>
            </a:r>
            <a:r>
              <a:rPr lang="en-US" dirty="0"/>
              <a:t> P. </a:t>
            </a:r>
            <a:r>
              <a:rPr lang="en-US" dirty="0" err="1"/>
              <a:t>Kingma</a:t>
            </a:r>
            <a:r>
              <a:rPr lang="en-US" dirty="0"/>
              <a:t> and Jimmy Lei Ba. Adam: a Method for Stochastic Optimization. International Conference on Learning Representations, pages 1–13, 2015</a:t>
            </a:r>
            <a:r>
              <a:rPr lang="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Loshchilov</a:t>
            </a:r>
            <a:r>
              <a:rPr lang="en-US" dirty="0"/>
              <a:t>, I. and </a:t>
            </a:r>
            <a:r>
              <a:rPr lang="en-US" dirty="0" err="1"/>
              <a:t>Hutter</a:t>
            </a:r>
            <a:r>
              <a:rPr lang="en-US" dirty="0"/>
              <a:t>, F., 2017. Decoupled weight decay regularization. </a:t>
            </a:r>
            <a:r>
              <a:rPr lang="en-US" i="1" dirty="0" err="1"/>
              <a:t>arXiv</a:t>
            </a:r>
            <a:r>
              <a:rPr lang="en-US" i="1" dirty="0"/>
              <a:t> preprint arXiv:1711.05101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118872" lvl="0" indent="0">
              <a:buClr>
                <a:schemeClr val="tx1"/>
              </a:buClr>
              <a:buNone/>
            </a:pPr>
            <a:endParaRPr lang="en-US" sz="2800" cap="small" dirty="0"/>
          </a:p>
          <a:p>
            <a:pPr marL="118872" indent="0" algn="just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9107B-EEF4-44D1-BBB9-985B47724EB9}" type="datetime1">
              <a:rPr lang="en-US" smtClean="0"/>
              <a:t>9/6/2024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4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/>
              <a:t>Neural Network: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63C9-FB4A-4679-8464-968D2C3664D9}" type="datetime1">
              <a:rPr lang="en-US" smtClean="0"/>
              <a:t>9/6/2024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E6677-0E7D-340B-6498-CC0ECBF26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15" y="1600200"/>
            <a:ext cx="9110085" cy="46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31"/>
    </mc:Choice>
    <mc:Fallback xmlns="">
      <p:transition advTm="2603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838200"/>
            <a:ext cx="5334000" cy="1636776"/>
          </a:xfrm>
        </p:spPr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30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75F4-5F97-4B4C-A7FC-8860153F9341}" type="datetime1">
              <a:rPr lang="en-US" smtClean="0"/>
              <a:t>9/6/2024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/>
              <a:t>Loss function:</a:t>
            </a:r>
          </a:p>
          <a:p>
            <a:pPr marL="118872" indent="0" algn="just">
              <a:buNone/>
            </a:pPr>
            <a:endParaRPr lang="en-US" b="1" dirty="0"/>
          </a:p>
          <a:p>
            <a:pPr marL="118872" indent="0" algn="just">
              <a:buNone/>
            </a:pPr>
            <a:endParaRPr lang="en-US" b="1" dirty="0"/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63C9-FB4A-4679-8464-968D2C3664D9}" type="datetime1">
              <a:rPr lang="en-US" smtClean="0"/>
              <a:t>9/6/2024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5E05A-2BED-47B2-4B00-0370CDC0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8367"/>
            <a:ext cx="4800600" cy="3783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BAC3EE-B11B-6B74-9D58-AEC6B692E70E}"/>
                  </a:ext>
                </a:extLst>
              </p:cNvPr>
              <p:cNvSpPr txBox="1"/>
              <p:nvPr/>
            </p:nvSpPr>
            <p:spPr>
              <a:xfrm>
                <a:off x="1828800" y="1642950"/>
                <a:ext cx="3429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BAC3EE-B11B-6B74-9D58-AEC6B692E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642950"/>
                <a:ext cx="3429000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31"/>
    </mc:Choice>
    <mc:Fallback xmlns="">
      <p:transition advTm="260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</a:t>
            </a:r>
            <a:r>
              <a:rPr lang="en-US" b="1" dirty="0"/>
              <a:t>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dirty="0"/>
              <a:t>Gradient descent :</a:t>
            </a:r>
          </a:p>
          <a:p>
            <a:pPr marL="118872" indent="0" algn="just">
              <a:buNone/>
            </a:pPr>
            <a:endParaRPr lang="en-US" b="1" dirty="0"/>
          </a:p>
          <a:p>
            <a:pPr marL="0" lvl="1" indent="0" algn="just">
              <a:buNone/>
            </a:pPr>
            <a:endParaRPr lang="en-US" b="1" dirty="0"/>
          </a:p>
          <a:p>
            <a:pPr marL="0" lvl="1" indent="0" algn="just">
              <a:buNone/>
            </a:pPr>
            <a:r>
              <a:rPr lang="en-US" sz="2400" dirty="0"/>
              <a:t>       Here, the choice of choice of learning rate 𝜂 is critical. </a:t>
            </a:r>
          </a:p>
          <a:p>
            <a:pPr marL="0" lvl="1" algn="just"/>
            <a:r>
              <a:rPr lang="en-US" sz="2400" dirty="0"/>
              <a:t>If 𝜂 is too small, may converge very slowly. </a:t>
            </a:r>
          </a:p>
          <a:p>
            <a:pPr marL="0" lvl="1" algn="just"/>
            <a:r>
              <a:rPr lang="en-US" sz="2400" dirty="0"/>
              <a:t>If it is too large, it may oscillate around the minimum or even diverge.</a:t>
            </a:r>
          </a:p>
          <a:p>
            <a:pPr marL="0" lvl="1" indent="0" algn="just">
              <a:buNone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63C9-FB4A-4679-8464-968D2C3664D9}" type="datetime1">
              <a:rPr lang="en-US" smtClean="0"/>
              <a:t>9/6/2024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BD7BC-CD33-1B98-6C92-DD9E9AB4AC1D}"/>
                  </a:ext>
                </a:extLst>
              </p:cNvPr>
              <p:cNvSpPr txBox="1"/>
              <p:nvPr/>
            </p:nvSpPr>
            <p:spPr>
              <a:xfrm>
                <a:off x="1752600" y="1524000"/>
                <a:ext cx="45404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baseline="-12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BD7BC-CD33-1B98-6C92-DD9E9AB4A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524000"/>
                <a:ext cx="4540406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31"/>
    </mc:Choice>
    <mc:Fallback xmlns="">
      <p:transition advTm="260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</a:t>
            </a:r>
            <a:r>
              <a:rPr lang="en-US" b="1" dirty="0"/>
              <a:t>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b="1" dirty="0"/>
                  <a:t>Low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:</a:t>
                </a:r>
              </a:p>
              <a:p>
                <a:pPr marL="0" lvl="1" indent="0" algn="just">
                  <a:buNone/>
                </a:pPr>
                <a:endParaRPr lang="en-US" sz="2400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b="1" dirty="0"/>
                  <a:t>High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 marL="118872" indent="0" algn="just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563C9-FB4A-4679-8464-968D2C3664D9}" type="datetime1">
              <a:rPr lang="en-US" smtClean="0"/>
              <a:t>9/6/2024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2B897-F1E7-7634-D3BB-4364197FC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752600"/>
            <a:ext cx="38862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1075D-96C1-49FC-2CAB-8C5C89793D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60" y="1752600"/>
            <a:ext cx="38862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66115-4212-38E5-DED7-9663F240BC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1" y="4386505"/>
            <a:ext cx="3886200" cy="1642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DF4CB8-5D66-8264-6A93-7D5876BFFF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91" y="4386506"/>
            <a:ext cx="3886200" cy="1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31"/>
    </mc:Choice>
    <mc:Fallback xmlns="">
      <p:transition advTm="260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Batch </a:t>
            </a:r>
            <a:r>
              <a:rPr lang="en-US" dirty="0"/>
              <a:t>G</a:t>
            </a:r>
            <a:r>
              <a:rPr lang="en-US" b="1" dirty="0"/>
              <a:t>radient descent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gradients of the loss function for the entire training dataset.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195D9-AC80-4629-BEE2-E5E8A042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06" y="2241563"/>
            <a:ext cx="3327596" cy="2851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AA305-E7CD-CDA9-A21A-DA4E62940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86" y="1905000"/>
            <a:ext cx="3184210" cy="29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7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</a:t>
            </a:r>
            <a:r>
              <a:rPr lang="en-US" b="1" dirty="0"/>
              <a:t> </a:t>
            </a:r>
            <a:r>
              <a:rPr lang="en-US" dirty="0"/>
              <a:t>G</a:t>
            </a:r>
            <a:r>
              <a:rPr lang="en-US" b="1" dirty="0"/>
              <a:t>radient descent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 parameter update for each training example.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195D9-AC80-4629-BEE2-E5E8A042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4" y="2148582"/>
            <a:ext cx="3382225" cy="2897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AA305-E7CD-CDA9-A21A-DA4E62940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6552" y="1936858"/>
            <a:ext cx="3157844" cy="29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BBA1-8702-D686-0DE8-4D8FCEBB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Mini-batch </a:t>
            </a:r>
            <a:r>
              <a:rPr lang="en-US" dirty="0"/>
              <a:t>G</a:t>
            </a:r>
            <a:r>
              <a:rPr lang="en-US" b="1" dirty="0"/>
              <a:t>radient descent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4204-169A-3FD8-0E12-C9ACE00B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an update for every mini-batch of n training examples.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A279-FA86-2098-C57E-5D586680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1C5A-7F3E-4E19-A1D5-612D0E44EB86}" type="datetime1">
              <a:rPr lang="en-US" smtClean="0"/>
              <a:t>9/6/2024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32AA-3D23-06CE-8427-D0F13065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195D9-AC80-4629-BEE2-E5E8A042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7" y="2093177"/>
            <a:ext cx="3382225" cy="2897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AA305-E7CD-CDA9-A21A-DA4E62940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6552" y="1992987"/>
            <a:ext cx="3157844" cy="28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8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14201</TotalTime>
  <Words>812</Words>
  <Application>Microsoft Office PowerPoint</Application>
  <PresentationFormat>On-screen Show (4:3)</PresentationFormat>
  <Paragraphs>240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Wingdings</vt:lpstr>
      <vt:lpstr>Wingdings 2</vt:lpstr>
      <vt:lpstr>Wingdings 3</vt:lpstr>
      <vt:lpstr>Module</vt:lpstr>
      <vt:lpstr>Gradient Descent Optimization Algorithms – NAdam</vt:lpstr>
      <vt:lpstr>Outline</vt:lpstr>
      <vt:lpstr>Introduction</vt:lpstr>
      <vt:lpstr>Introduction</vt:lpstr>
      <vt:lpstr>Gradient descent</vt:lpstr>
      <vt:lpstr>Gradient descent</vt:lpstr>
      <vt:lpstr>Batch Gradient descent</vt:lpstr>
      <vt:lpstr>Stochastic Gradient descent</vt:lpstr>
      <vt:lpstr>Mini-batch Gradient descent</vt:lpstr>
      <vt:lpstr>SGD with Momentum </vt:lpstr>
      <vt:lpstr>SGD with Momentum </vt:lpstr>
      <vt:lpstr>SGD with Momentum </vt:lpstr>
      <vt:lpstr>SGD with Momentum </vt:lpstr>
      <vt:lpstr>SGD with Momentum </vt:lpstr>
      <vt:lpstr>NAG </vt:lpstr>
      <vt:lpstr>NAG </vt:lpstr>
      <vt:lpstr>NAG </vt:lpstr>
      <vt:lpstr>AdaGrad </vt:lpstr>
      <vt:lpstr>AdaGrad</vt:lpstr>
      <vt:lpstr>AdaGrad</vt:lpstr>
      <vt:lpstr>AdaGrad</vt:lpstr>
      <vt:lpstr>AdaGrad</vt:lpstr>
      <vt:lpstr>RmSProb</vt:lpstr>
      <vt:lpstr>Adam </vt:lpstr>
      <vt:lpstr>Adam </vt:lpstr>
      <vt:lpstr>NAdam </vt:lpstr>
      <vt:lpstr>Nadam</vt:lpstr>
      <vt:lpstr>Nadam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subject/>
  <dc:creator>Sakib and Nipa</dc:creator>
  <cp:keywords/>
  <dc:description/>
  <cp:lastModifiedBy>safin dipto</cp:lastModifiedBy>
  <cp:revision>827</cp:revision>
  <dcterms:created xsi:type="dcterms:W3CDTF">2017-02-25T17:24:22Z</dcterms:created>
  <dcterms:modified xsi:type="dcterms:W3CDTF">2024-09-05T19:46:16Z</dcterms:modified>
  <cp:category/>
</cp:coreProperties>
</file>